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sldIdLst>
    <p:sldId id="256" r:id="rId2"/>
    <p:sldId id="257" r:id="rId3"/>
    <p:sldId id="264" r:id="rId4"/>
    <p:sldId id="258" r:id="rId5"/>
    <p:sldId id="259" r:id="rId6"/>
    <p:sldId id="260" r:id="rId7"/>
    <p:sldId id="261"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èlique Möhrle" initials="AM" lastIdx="1" clrIdx="0">
    <p:extLst>
      <p:ext uri="{19B8F6BF-5375-455C-9EA6-DF929625EA0E}">
        <p15:presenceInfo xmlns:p15="http://schemas.microsoft.com/office/powerpoint/2012/main" userId="2ffeef48714957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1919"/>
    <a:srgbClr val="14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D62773-40DB-457C-BE6E-BE4891911379}" v="30" dt="2023-09-21T16:59:03.8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9/21/2023</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1928625325"/>
      </p:ext>
    </p:extLst>
  </p:cSld>
  <p:clrMapOvr>
    <a:masterClrMapping/>
  </p:clrMapOvr>
  <mc:AlternateContent xmlns:mc="http://schemas.openxmlformats.org/markup-compatibility/2006" xmlns:p14="http://schemas.microsoft.com/office/powerpoint/2010/main">
    <mc:Choice Requires="p14">
      <p:transition spd="slow" p14:dur="8000" advClick="0" advTm="10000"/>
    </mc:Choice>
    <mc:Fallback xmlns="">
      <p:transition spd="slow" advClick="0" advTm="10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9/21/2023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‹Nr.›</a:t>
            </a:fld>
            <a:endParaRPr lang="en-US" dirty="0"/>
          </a:p>
        </p:txBody>
      </p:sp>
    </p:spTree>
    <p:extLst>
      <p:ext uri="{BB962C8B-B14F-4D97-AF65-F5344CB8AC3E}">
        <p14:creationId xmlns:p14="http://schemas.microsoft.com/office/powerpoint/2010/main" val="734405026"/>
      </p:ext>
    </p:extLst>
  </p:cSld>
  <p:clrMap bg1="lt1" tx1="dk1" bg2="lt2" tx2="dk2" accent1="accent1" accent2="accent2" accent3="accent3" accent4="accent4" accent5="accent5" accent6="accent6" hlink="hlink" folHlink="folHlink"/>
  <p:sldLayoutIdLst>
    <p:sldLayoutId id="2147483893" r:id="rId1"/>
  </p:sldLayoutIdLst>
  <mc:AlternateContent xmlns:mc="http://schemas.openxmlformats.org/markup-compatibility/2006" xmlns:p14="http://schemas.microsoft.com/office/powerpoint/2010/main">
    <mc:Choice Requires="p14">
      <p:transition spd="slow" p14:dur="8000" advClick="0" advTm="10000"/>
    </mc:Choice>
    <mc:Fallback xmlns="">
      <p:transition spd="slow" advClick="0" advTm="10000"/>
    </mc:Fallback>
  </mc:AlternateConten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4">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7" name="Rectangle 46">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9" name="Picture 48">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43976" y="-43974"/>
            <a:ext cx="1447800" cy="1535750"/>
          </a:xfrm>
          <a:prstGeom prst="rect">
            <a:avLst/>
          </a:prstGeom>
        </p:spPr>
      </p:pic>
      <p:sp>
        <p:nvSpPr>
          <p:cNvPr id="2" name="Title 1"/>
          <p:cNvSpPr>
            <a:spLocks noGrp="1"/>
          </p:cNvSpPr>
          <p:nvPr>
            <p:ph type="ctrTitle"/>
          </p:nvPr>
        </p:nvSpPr>
        <p:spPr>
          <a:xfrm>
            <a:off x="1293875" y="304801"/>
            <a:ext cx="10309119" cy="1534297"/>
          </a:xfrm>
        </p:spPr>
        <p:txBody>
          <a:bodyPr vert="horz" lIns="91440" tIns="45720" rIns="91440" bIns="45720" rtlCol="0" anchor="b">
            <a:normAutofit/>
          </a:bodyPr>
          <a:lstStyle/>
          <a:p>
            <a:r>
              <a:rPr lang="en-US" b="1" dirty="0">
                <a:solidFill>
                  <a:schemeClr val="tx2"/>
                </a:solidFill>
                <a:latin typeface="Verdana"/>
                <a:ea typeface="Verdana"/>
                <a:cs typeface="Calibri Light"/>
              </a:rPr>
              <a:t>Klangschalen</a:t>
            </a:r>
            <a:br>
              <a:rPr lang="en-US" b="1" dirty="0">
                <a:solidFill>
                  <a:schemeClr val="tx2"/>
                </a:solidFill>
                <a:latin typeface="Verdana"/>
                <a:cs typeface="Calibri Light"/>
              </a:rPr>
            </a:br>
            <a:r>
              <a:rPr lang="en-US" b="1" dirty="0">
                <a:solidFill>
                  <a:schemeClr val="tx2"/>
                </a:solidFill>
                <a:latin typeface="Verdana"/>
                <a:ea typeface="Verdana"/>
                <a:cs typeface="Calibri Light"/>
              </a:rPr>
              <a:t>Meditation &amp; Massage</a:t>
            </a:r>
            <a:endParaRPr lang="en-US" b="1" dirty="0">
              <a:solidFill>
                <a:schemeClr val="tx2"/>
              </a:solidFill>
              <a:latin typeface="Verdana"/>
              <a:ea typeface="Verdana"/>
              <a:cs typeface="Verdana"/>
            </a:endParaRPr>
          </a:p>
        </p:txBody>
      </p:sp>
      <p:sp>
        <p:nvSpPr>
          <p:cNvPr id="3" name="Subtitle 2"/>
          <p:cNvSpPr>
            <a:spLocks noGrp="1"/>
          </p:cNvSpPr>
          <p:nvPr>
            <p:ph type="subTitle" idx="1"/>
          </p:nvPr>
        </p:nvSpPr>
        <p:spPr>
          <a:xfrm>
            <a:off x="1712976" y="1905001"/>
            <a:ext cx="9107424" cy="962442"/>
          </a:xfrm>
        </p:spPr>
        <p:txBody>
          <a:bodyPr vert="horz" lIns="91440" tIns="45720" rIns="91440" bIns="45720" rtlCol="0" anchor="t">
            <a:normAutofit/>
          </a:bodyPr>
          <a:lstStyle/>
          <a:p>
            <a:r>
              <a:rPr lang="en-US" sz="2200" b="1" dirty="0">
                <a:solidFill>
                  <a:schemeClr val="tx2"/>
                </a:solidFill>
                <a:latin typeface="Verdana"/>
                <a:ea typeface="Verdana"/>
                <a:cs typeface="Calibri"/>
              </a:rPr>
              <a:t>"Ihre ganz besondere Auszeit"</a:t>
            </a:r>
            <a:endParaRPr lang="en-US" sz="2200" b="1" dirty="0">
              <a:solidFill>
                <a:schemeClr val="tx2"/>
              </a:solidFill>
              <a:latin typeface="Verdana"/>
              <a:ea typeface="Verdana"/>
              <a:cs typeface="Verdana"/>
            </a:endParaRPr>
          </a:p>
        </p:txBody>
      </p:sp>
      <p:pic>
        <p:nvPicPr>
          <p:cNvPr id="51" name="Picture 50">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pic>
        <p:nvPicPr>
          <p:cNvPr id="4" name="Grafik 4">
            <a:extLst>
              <a:ext uri="{FF2B5EF4-FFF2-40B4-BE49-F238E27FC236}">
                <a16:creationId xmlns:a16="http://schemas.microsoft.com/office/drawing/2014/main" id="{541C924F-6E5C-472C-9704-9BBDADE8C033}"/>
              </a:ext>
            </a:extLst>
          </p:cNvPr>
          <p:cNvPicPr>
            <a:picLocks noChangeAspect="1"/>
          </p:cNvPicPr>
          <p:nvPr/>
        </p:nvPicPr>
        <p:blipFill>
          <a:blip r:embed="rId4">
            <a:extLst>
              <a:ext uri="{28A0092B-C50C-407E-A947-70E740481C1C}">
                <a14:useLocalDpi xmlns:a14="http://schemas.microsoft.com/office/drawing/2010/main" val="0"/>
              </a:ext>
            </a:extLst>
          </a:blip>
          <a:srcRect t="31694" b="31694"/>
          <a:stretch/>
        </p:blipFill>
        <p:spPr>
          <a:xfrm>
            <a:off x="819662" y="3144779"/>
            <a:ext cx="10549628" cy="3668160"/>
          </a:xfrm>
          <a:custGeom>
            <a:avLst/>
            <a:gdLst/>
            <a:ahLst/>
            <a:cxnLst/>
            <a:rect l="l" t="t" r="r" b="b"/>
            <a:pathLst>
              <a:path w="11084189" h="3854030">
                <a:moveTo>
                  <a:pt x="5542094" y="0"/>
                </a:moveTo>
                <a:cubicBezTo>
                  <a:pt x="8264668" y="0"/>
                  <a:pt x="10536186" y="1609144"/>
                  <a:pt x="11061525" y="3748287"/>
                </a:cubicBezTo>
                <a:lnTo>
                  <a:pt x="11084189" y="3854030"/>
                </a:lnTo>
                <a:lnTo>
                  <a:pt x="0" y="3854030"/>
                </a:lnTo>
                <a:lnTo>
                  <a:pt x="22663" y="3748287"/>
                </a:lnTo>
                <a:cubicBezTo>
                  <a:pt x="548002" y="1609144"/>
                  <a:pt x="2819520" y="0"/>
                  <a:pt x="5542094" y="0"/>
                </a:cubicBezTo>
                <a:close/>
              </a:path>
            </a:pathLst>
          </a:custGeom>
          <a:solidFill>
            <a:srgbClr val="FFFFFF"/>
          </a:solidFill>
          <a:ln>
            <a:noFill/>
          </a:ln>
          <a:effectLst>
            <a:glow rad="228600">
              <a:schemeClr val="accent6">
                <a:satMod val="175000"/>
                <a:alpha val="40000"/>
              </a:schemeClr>
            </a:glow>
            <a:softEdge rad="1270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p14:dur="25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51"/>
                                        </p:tgtEl>
                                        <p:attrNameLst>
                                          <p:attrName>style.visibility</p:attrName>
                                        </p:attrNameLst>
                                      </p:cBhvr>
                                      <p:to>
                                        <p:strVal val="visible"/>
                                      </p:to>
                                    </p:set>
                                    <p:animEffect transition="in" filter="fade">
                                      <p:cBhvr>
                                        <p:cTn id="13" dur="700"/>
                                        <p:tgtEl>
                                          <p:spTgt spid="51"/>
                                        </p:tgtEl>
                                      </p:cBhvr>
                                    </p:animEffect>
                                  </p:childTnLst>
                                </p:cTn>
                              </p:par>
                              <p:par>
                                <p:cTn id="14" presetID="10" presetClass="entr" presetSubtype="0" fill="hold" nodeType="withEffect">
                                  <p:stCondLst>
                                    <p:cond delay="0"/>
                                  </p:stCondLst>
                                  <p:iterate>
                                    <p:tmPct val="10000"/>
                                  </p:iterate>
                                  <p:childTnLst>
                                    <p:set>
                                      <p:cBhvr>
                                        <p:cTn id="15" dur="1" fill="hold">
                                          <p:stCondLst>
                                            <p:cond delay="0"/>
                                          </p:stCondLst>
                                        </p:cTn>
                                        <p:tgtEl>
                                          <p:spTgt spid="49"/>
                                        </p:tgtEl>
                                        <p:attrNameLst>
                                          <p:attrName>style.visibility</p:attrName>
                                        </p:attrNameLst>
                                      </p:cBhvr>
                                      <p:to>
                                        <p:strVal val="visible"/>
                                      </p:to>
                                    </p:set>
                                    <p:animEffect transition="in" filter="fade">
                                      <p:cBhvr>
                                        <p:cTn id="16" dur="7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87" name="Picture 86">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89" name="Rectangle 88">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91" name="Rectangle 90">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93" name="Rectangle 92">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1752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95" name="Rectangle 94">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7" y="0"/>
            <a:ext cx="12191999" cy="2217528"/>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6ACFCCB5-50DC-40DB-91C7-13904EF6C45B}"/>
              </a:ext>
            </a:extLst>
          </p:cNvPr>
          <p:cNvSpPr>
            <a:spLocks noGrp="1"/>
          </p:cNvSpPr>
          <p:nvPr>
            <p:ph type="ctrTitle"/>
          </p:nvPr>
        </p:nvSpPr>
        <p:spPr>
          <a:xfrm>
            <a:off x="1091333" y="308702"/>
            <a:ext cx="10003218" cy="1600124"/>
          </a:xfrm>
        </p:spPr>
        <p:txBody>
          <a:bodyPr vert="horz" lIns="91440" tIns="45720" rIns="91440" bIns="45720" rtlCol="0" anchor="ctr">
            <a:normAutofit/>
          </a:bodyPr>
          <a:lstStyle/>
          <a:p>
            <a:pPr algn="l"/>
            <a:r>
              <a:rPr lang="en-US" dirty="0">
                <a:latin typeface="Verdana" panose="020B0604030504040204" pitchFamily="34" charset="0"/>
                <a:ea typeface="Verdana" panose="020B0604030504040204" pitchFamily="34" charset="0"/>
              </a:rPr>
              <a:t>Erleben Sie die Heilwellen der Klangschalen</a:t>
            </a:r>
          </a:p>
        </p:txBody>
      </p:sp>
      <p:sp>
        <p:nvSpPr>
          <p:cNvPr id="3" name="Untertitel 2">
            <a:extLst>
              <a:ext uri="{FF2B5EF4-FFF2-40B4-BE49-F238E27FC236}">
                <a16:creationId xmlns:a16="http://schemas.microsoft.com/office/drawing/2014/main" id="{F20AAED3-26F8-4C22-8143-FE078661D597}"/>
              </a:ext>
            </a:extLst>
          </p:cNvPr>
          <p:cNvSpPr>
            <a:spLocks noGrp="1"/>
          </p:cNvSpPr>
          <p:nvPr>
            <p:ph type="subTitle" idx="1"/>
          </p:nvPr>
        </p:nvSpPr>
        <p:spPr>
          <a:xfrm>
            <a:off x="135651" y="2642614"/>
            <a:ext cx="7096539" cy="3789756"/>
          </a:xfrm>
        </p:spPr>
        <p:txBody>
          <a:bodyPr vert="horz" lIns="91440" tIns="45720" rIns="91440" bIns="45720" rtlCol="0" anchor="ctr">
            <a:normAutofit/>
          </a:bodyPr>
          <a:lstStyle/>
          <a:p>
            <a:pPr algn="l"/>
            <a:r>
              <a:rPr lang="en-US" sz="1800" b="1" u="sng" dirty="0">
                <a:solidFill>
                  <a:schemeClr val="tx2"/>
                </a:solidFill>
                <a:latin typeface="Verdana" panose="020B0604030504040204" pitchFamily="34" charset="0"/>
                <a:ea typeface="Verdana" panose="020B0604030504040204" pitchFamily="34" charset="0"/>
              </a:rPr>
              <a:t>Die </a:t>
            </a:r>
            <a:r>
              <a:rPr lang="en-US" sz="1800" b="1" u="sng" dirty="0" err="1">
                <a:solidFill>
                  <a:schemeClr val="tx2"/>
                </a:solidFill>
                <a:latin typeface="Verdana" panose="020B0604030504040204" pitchFamily="34" charset="0"/>
                <a:ea typeface="Verdana" panose="020B0604030504040204" pitchFamily="34" charset="0"/>
              </a:rPr>
              <a:t>positiven</a:t>
            </a:r>
            <a:r>
              <a:rPr lang="en-US" sz="1800" b="1" u="sng" dirty="0">
                <a:solidFill>
                  <a:schemeClr val="tx2"/>
                </a:solidFill>
                <a:latin typeface="Verdana" panose="020B0604030504040204" pitchFamily="34" charset="0"/>
                <a:ea typeface="Verdana" panose="020B0604030504040204" pitchFamily="34" charset="0"/>
              </a:rPr>
              <a:t> </a:t>
            </a:r>
            <a:r>
              <a:rPr lang="en-US" sz="1800" b="1" u="sng" dirty="0" err="1">
                <a:solidFill>
                  <a:schemeClr val="tx2"/>
                </a:solidFill>
                <a:latin typeface="Verdana" panose="020B0604030504040204" pitchFamily="34" charset="0"/>
                <a:ea typeface="Verdana" panose="020B0604030504040204" pitchFamily="34" charset="0"/>
              </a:rPr>
              <a:t>Eigenschaften</a:t>
            </a:r>
            <a:r>
              <a:rPr lang="en-US" sz="1800" b="1" u="sng" dirty="0">
                <a:solidFill>
                  <a:schemeClr val="tx2"/>
                </a:solidFill>
                <a:latin typeface="Verdana" panose="020B0604030504040204" pitchFamily="34" charset="0"/>
                <a:ea typeface="Verdana" panose="020B0604030504040204" pitchFamily="34" charset="0"/>
              </a:rPr>
              <a:t> der </a:t>
            </a:r>
            <a:r>
              <a:rPr lang="en-US" sz="1800" b="1" u="sng" dirty="0" err="1">
                <a:solidFill>
                  <a:schemeClr val="tx2"/>
                </a:solidFill>
                <a:latin typeface="Verdana" panose="020B0604030504040204" pitchFamily="34" charset="0"/>
                <a:ea typeface="Verdana" panose="020B0604030504040204" pitchFamily="34" charset="0"/>
              </a:rPr>
              <a:t>Klangschale</a:t>
            </a:r>
            <a:r>
              <a:rPr lang="en-US" sz="1800" b="1" u="sng" dirty="0">
                <a:solidFill>
                  <a:schemeClr val="tx2"/>
                </a:solidFill>
                <a:latin typeface="Verdana" panose="020B0604030504040204" pitchFamily="34" charset="0"/>
                <a:ea typeface="Verdana" panose="020B0604030504040204" pitchFamily="34" charset="0"/>
              </a:rPr>
              <a:t>.</a:t>
            </a:r>
          </a:p>
          <a:p>
            <a:pPr indent="-228600" algn="l">
              <a:buFont typeface="Arial" panose="020B0604020202020204" pitchFamily="34" charset="0"/>
              <a:buChar char="•"/>
            </a:pPr>
            <a:r>
              <a:rPr lang="en-US" sz="1800" dirty="0">
                <a:solidFill>
                  <a:schemeClr val="tx2"/>
                </a:solidFill>
                <a:latin typeface="Verdana" panose="020B0604030504040204" pitchFamily="34" charset="0"/>
                <a:ea typeface="Verdana" panose="020B0604030504040204" pitchFamily="34" charset="0"/>
              </a:rPr>
              <a:t>Die Klänge wirken harmonisierend und beruhigend.</a:t>
            </a:r>
            <a:endParaRPr lang="en-US" sz="1800" u="sng" dirty="0">
              <a:solidFill>
                <a:schemeClr val="tx2"/>
              </a:solidFill>
              <a:latin typeface="Verdana" panose="020B0604030504040204" pitchFamily="34" charset="0"/>
              <a:ea typeface="Verdana" panose="020B0604030504040204" pitchFamily="34" charset="0"/>
            </a:endParaRPr>
          </a:p>
          <a:p>
            <a:pPr indent="-228600" algn="l">
              <a:buFont typeface="Arial" panose="020B0604020202020204" pitchFamily="34" charset="0"/>
              <a:buChar char="•"/>
            </a:pPr>
            <a:r>
              <a:rPr lang="en-US" sz="1800" dirty="0">
                <a:solidFill>
                  <a:schemeClr val="tx2"/>
                </a:solidFill>
                <a:latin typeface="Verdana" panose="020B0604030504040204" pitchFamily="34" charset="0"/>
                <a:ea typeface="Verdana" panose="020B0604030504040204" pitchFamily="34" charset="0"/>
              </a:rPr>
              <a:t>Ihre Durchblutung wird stimuliert.</a:t>
            </a:r>
          </a:p>
          <a:p>
            <a:pPr indent="-228600" algn="l">
              <a:buFont typeface="Arial" panose="020B0604020202020204" pitchFamily="34" charset="0"/>
              <a:buChar char="•"/>
            </a:pPr>
            <a:r>
              <a:rPr lang="en-US" sz="1800" dirty="0">
                <a:solidFill>
                  <a:schemeClr val="tx2"/>
                </a:solidFill>
                <a:latin typeface="Verdana" panose="020B0604030504040204" pitchFamily="34" charset="0"/>
                <a:ea typeface="Verdana" panose="020B0604030504040204" pitchFamily="34" charset="0"/>
              </a:rPr>
              <a:t>Eine Aktivierung Ihrer Selbstheilungskräfte findet statt.</a:t>
            </a:r>
          </a:p>
          <a:p>
            <a:pPr indent="-228600" algn="l">
              <a:buFont typeface="Arial" panose="020B0604020202020204" pitchFamily="34" charset="0"/>
              <a:buChar char="•"/>
            </a:pPr>
            <a:r>
              <a:rPr lang="en-US" sz="1800" dirty="0">
                <a:solidFill>
                  <a:schemeClr val="tx2"/>
                </a:solidFill>
                <a:latin typeface="Verdana" panose="020B0604030504040204" pitchFamily="34" charset="0"/>
                <a:ea typeface="Verdana" panose="020B0604030504040204" pitchFamily="34" charset="0"/>
              </a:rPr>
              <a:t>Emotionale Blockaden und Verspannungen werden gelöst.</a:t>
            </a:r>
          </a:p>
          <a:p>
            <a:pPr indent="-228600" algn="l">
              <a:buFont typeface="Arial" panose="020B0604020202020204" pitchFamily="34" charset="0"/>
              <a:buChar char="•"/>
            </a:pPr>
            <a:r>
              <a:rPr lang="en-US" sz="1800" dirty="0">
                <a:solidFill>
                  <a:schemeClr val="tx2"/>
                </a:solidFill>
                <a:latin typeface="Verdana" panose="020B0604030504040204" pitchFamily="34" charset="0"/>
                <a:ea typeface="Verdana" panose="020B0604030504040204" pitchFamily="34" charset="0"/>
              </a:rPr>
              <a:t>Sie tauchen in eine tiefe Entspannung ein.</a:t>
            </a:r>
          </a:p>
          <a:p>
            <a:pPr indent="-228600" algn="l">
              <a:buFont typeface="Arial" panose="020B0604020202020204" pitchFamily="34" charset="0"/>
              <a:buChar char="•"/>
            </a:pPr>
            <a:endParaRPr lang="en-US" sz="1800" dirty="0">
              <a:solidFill>
                <a:schemeClr val="tx2"/>
              </a:solidFill>
            </a:endParaRPr>
          </a:p>
        </p:txBody>
      </p:sp>
      <p:pic>
        <p:nvPicPr>
          <p:cNvPr id="7" name="Grafik 6">
            <a:extLst>
              <a:ext uri="{FF2B5EF4-FFF2-40B4-BE49-F238E27FC236}">
                <a16:creationId xmlns:a16="http://schemas.microsoft.com/office/drawing/2014/main" id="{E8E13684-BC73-457E-9FFC-5AADCAC42442}"/>
              </a:ext>
            </a:extLst>
          </p:cNvPr>
          <p:cNvPicPr>
            <a:picLocks noChangeAspect="1"/>
          </p:cNvPicPr>
          <p:nvPr/>
        </p:nvPicPr>
        <p:blipFill rotWithShape="1">
          <a:blip r:embed="rId4">
            <a:extLst>
              <a:ext uri="{28A0092B-C50C-407E-A947-70E740481C1C}">
                <a14:useLocalDpi xmlns:a14="http://schemas.microsoft.com/office/drawing/2010/main" val="0"/>
              </a:ext>
            </a:extLst>
          </a:blip>
          <a:srcRect l="2639" r="8245"/>
          <a:stretch/>
        </p:blipFill>
        <p:spPr>
          <a:xfrm>
            <a:off x="7235238" y="2462512"/>
            <a:ext cx="4815015" cy="4150504"/>
          </a:xfrm>
          <a:prstGeom prst="rect">
            <a:avLst/>
          </a:prstGeom>
          <a:ln>
            <a:noFill/>
          </a:ln>
          <a:effectLst>
            <a:softEdge rad="112500"/>
          </a:effectLst>
        </p:spPr>
      </p:pic>
    </p:spTree>
    <p:extLst>
      <p:ext uri="{BB962C8B-B14F-4D97-AF65-F5344CB8AC3E}">
        <p14:creationId xmlns:p14="http://schemas.microsoft.com/office/powerpoint/2010/main" val="1113457920"/>
      </p:ext>
    </p:extLst>
  </p:cSld>
  <p:clrMapOvr>
    <a:masterClrMapping/>
  </p:clrMapOvr>
  <mc:AlternateContent xmlns:mc="http://schemas.openxmlformats.org/markup-compatibility/2006" xmlns:p14="http://schemas.microsoft.com/office/powerpoint/2010/main">
    <mc:Choice Requires="p14">
      <p:transition spd="slow" p14:dur="8750" advClick="0" advTm="13000"/>
    </mc:Choice>
    <mc:Fallback xmlns="">
      <p:transition spd="slow" advClick="0" advTm="1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anim calcmode="lin" valueType="num">
                                      <p:cBhvr>
                                        <p:cTn id="8" dur="1750" fill="hold"/>
                                        <p:tgtEl>
                                          <p:spTgt spid="7"/>
                                        </p:tgtEl>
                                        <p:attrNameLst>
                                          <p:attrName>ppt_x</p:attrName>
                                        </p:attrNameLst>
                                      </p:cBhvr>
                                      <p:tavLst>
                                        <p:tav tm="0">
                                          <p:val>
                                            <p:strVal val="#ppt_x"/>
                                          </p:val>
                                        </p:tav>
                                        <p:tav tm="100000">
                                          <p:val>
                                            <p:strVal val="#ppt_x"/>
                                          </p:val>
                                        </p:tav>
                                      </p:tavLst>
                                    </p:anim>
                                    <p:anim calcmode="lin" valueType="num">
                                      <p:cBhvr>
                                        <p:cTn id="9" dur="17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4">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7" name="Rectangle 46">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9" name="Picture 48">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43976" y="-43974"/>
            <a:ext cx="1447800" cy="1535750"/>
          </a:xfrm>
          <a:prstGeom prst="rect">
            <a:avLst/>
          </a:prstGeom>
        </p:spPr>
      </p:pic>
      <p:sp>
        <p:nvSpPr>
          <p:cNvPr id="2" name="Title 1"/>
          <p:cNvSpPr>
            <a:spLocks noGrp="1"/>
          </p:cNvSpPr>
          <p:nvPr>
            <p:ph type="ctrTitle"/>
          </p:nvPr>
        </p:nvSpPr>
        <p:spPr>
          <a:xfrm>
            <a:off x="1690877" y="1008888"/>
            <a:ext cx="8538973" cy="4840224"/>
          </a:xfrm>
        </p:spPr>
        <p:txBody>
          <a:bodyPr vert="horz" lIns="91440" tIns="45720" rIns="91440" bIns="45720" rtlCol="0" anchor="b">
            <a:noAutofit/>
          </a:bodyPr>
          <a:lstStyle/>
          <a:p>
            <a:pPr algn="l"/>
            <a:r>
              <a:rPr lang="de-DE" sz="2000" b="0" dirty="0">
                <a:solidFill>
                  <a:schemeClr val="tx2"/>
                </a:solidFill>
                <a:latin typeface="Verdana" panose="020B0604030504040204" pitchFamily="34" charset="0"/>
                <a:ea typeface="Verdana" panose="020B0604030504040204" pitchFamily="34" charset="0"/>
                <a:cs typeface="Verdana"/>
              </a:rPr>
              <a:t>Die sanften und wohltuenden Schwingungen der Klangschale breiten sich im Raum aus und treffen auf den Körper. </a:t>
            </a:r>
            <a:br>
              <a:rPr lang="de-DE" sz="2000" b="0" dirty="0">
                <a:solidFill>
                  <a:schemeClr val="tx2"/>
                </a:solidFill>
                <a:latin typeface="Verdana" panose="020B0604030504040204" pitchFamily="34" charset="0"/>
                <a:ea typeface="Verdana" panose="020B0604030504040204" pitchFamily="34" charset="0"/>
                <a:cs typeface="Verdana"/>
              </a:rPr>
            </a:br>
            <a:r>
              <a:rPr lang="de-DE" sz="2000" b="0" dirty="0">
                <a:solidFill>
                  <a:schemeClr val="tx2"/>
                </a:solidFill>
                <a:latin typeface="Verdana" panose="020B0604030504040204" pitchFamily="34" charset="0"/>
                <a:ea typeface="Verdana" panose="020B0604030504040204" pitchFamily="34" charset="0"/>
                <a:cs typeface="Verdana"/>
              </a:rPr>
              <a:t>Sie sprechen das Urvertrauen im Menschen an. </a:t>
            </a:r>
            <a:br>
              <a:rPr lang="de-DE" sz="2000" b="0" dirty="0">
                <a:solidFill>
                  <a:schemeClr val="tx2"/>
                </a:solidFill>
                <a:latin typeface="Verdana" panose="020B0604030504040204" pitchFamily="34" charset="0"/>
                <a:ea typeface="Verdana" panose="020B0604030504040204" pitchFamily="34" charset="0"/>
                <a:cs typeface="Verdana"/>
              </a:rPr>
            </a:br>
            <a:br>
              <a:rPr lang="de-DE" sz="2000" b="0" dirty="0">
                <a:solidFill>
                  <a:schemeClr val="tx2"/>
                </a:solidFill>
                <a:latin typeface="Verdana" panose="020B0604030504040204" pitchFamily="34" charset="0"/>
                <a:ea typeface="Verdana" panose="020B0604030504040204" pitchFamily="34" charset="0"/>
                <a:cs typeface="Verdana"/>
              </a:rPr>
            </a:br>
            <a:r>
              <a:rPr lang="de-DE" sz="2000" b="0" dirty="0">
                <a:solidFill>
                  <a:schemeClr val="tx2"/>
                </a:solidFill>
                <a:latin typeface="Verdana" panose="020B0604030504040204" pitchFamily="34" charset="0"/>
                <a:ea typeface="Verdana" panose="020B0604030504040204" pitchFamily="34" charset="0"/>
                <a:cs typeface="Verdana"/>
              </a:rPr>
              <a:t>Die sanfte Berührung der Seele findet statt. Weltweit gesehen gibt es tatsächlich mehr meditierende als nicht-meditierende Menschen. Beim Meditieren handelt es sich nicht nur um eine spirituelle Praxis, sondern ist eine wertvolle Methode, um die eigene Konzentration und Kreativität zu steigern.</a:t>
            </a:r>
            <a:br>
              <a:rPr lang="de-DE" sz="2000" b="0" dirty="0">
                <a:solidFill>
                  <a:schemeClr val="tx2"/>
                </a:solidFill>
                <a:latin typeface="Verdana" panose="020B0604030504040204" pitchFamily="34" charset="0"/>
                <a:ea typeface="Verdana" panose="020B0604030504040204" pitchFamily="34" charset="0"/>
                <a:cs typeface="Verdana"/>
              </a:rPr>
            </a:br>
            <a:r>
              <a:rPr lang="de-DE" sz="2000" b="0" dirty="0">
                <a:solidFill>
                  <a:schemeClr val="tx2"/>
                </a:solidFill>
                <a:latin typeface="Verdana" panose="020B0604030504040204" pitchFamily="34" charset="0"/>
                <a:ea typeface="Verdana" panose="020B0604030504040204" pitchFamily="34" charset="0"/>
                <a:cs typeface="Verdana"/>
              </a:rPr>
              <a:t> </a:t>
            </a:r>
            <a:br>
              <a:rPr lang="de-DE" sz="2000" b="0" dirty="0">
                <a:solidFill>
                  <a:schemeClr val="tx2"/>
                </a:solidFill>
                <a:latin typeface="Verdana" panose="020B0604030504040204" pitchFamily="34" charset="0"/>
                <a:ea typeface="Verdana" panose="020B0604030504040204" pitchFamily="34" charset="0"/>
                <a:cs typeface="Verdana"/>
              </a:rPr>
            </a:br>
            <a:r>
              <a:rPr lang="de-DE" sz="2000" b="0" dirty="0">
                <a:solidFill>
                  <a:schemeClr val="tx2"/>
                </a:solidFill>
                <a:latin typeface="Verdana" panose="020B0604030504040204" pitchFamily="34" charset="0"/>
                <a:ea typeface="Verdana" panose="020B0604030504040204" pitchFamily="34" charset="0"/>
                <a:cs typeface="Verdana"/>
              </a:rPr>
              <a:t>Der Blick für Lösungen wird geöffnet. Wer regelmäßig meditiert, begegnet den Herausforderungen des Alltags mit mehr Widerstandskraft und Gelassenheit.</a:t>
            </a:r>
            <a:br>
              <a:rPr lang="de-DE" sz="2000" b="0" dirty="0">
                <a:solidFill>
                  <a:schemeClr val="tx2"/>
                </a:solidFill>
                <a:latin typeface="Verdana" panose="020B0604030504040204" pitchFamily="34" charset="0"/>
                <a:ea typeface="Verdana" panose="020B0604030504040204" pitchFamily="34" charset="0"/>
                <a:cs typeface="Verdana"/>
              </a:rPr>
            </a:br>
            <a:r>
              <a:rPr lang="de-DE" sz="2000" b="0" dirty="0">
                <a:solidFill>
                  <a:schemeClr val="tx2"/>
                </a:solidFill>
                <a:latin typeface="Verdana" panose="020B0604030504040204" pitchFamily="34" charset="0"/>
                <a:ea typeface="Verdana" panose="020B0604030504040204" pitchFamily="34" charset="0"/>
                <a:cs typeface="Verdana"/>
              </a:rPr>
              <a:t>Die Achtsamkeit für sich und für das Leben wird gesteigert.</a:t>
            </a:r>
            <a:br>
              <a:rPr lang="de-DE" sz="2000" b="0" dirty="0">
                <a:solidFill>
                  <a:schemeClr val="tx2"/>
                </a:solidFill>
                <a:latin typeface="Verdana" panose="020B0604030504040204" pitchFamily="34" charset="0"/>
                <a:ea typeface="Verdana" panose="020B0604030504040204" pitchFamily="34" charset="0"/>
                <a:cs typeface="Verdana"/>
              </a:rPr>
            </a:br>
            <a:endParaRPr lang="en-US" sz="2000" b="0" dirty="0">
              <a:solidFill>
                <a:schemeClr val="tx2"/>
              </a:solidFill>
              <a:latin typeface="Verdana" panose="020B0604030504040204" pitchFamily="34" charset="0"/>
              <a:ea typeface="Verdana" panose="020B0604030504040204" pitchFamily="34" charset="0"/>
              <a:cs typeface="Verdana"/>
            </a:endParaRPr>
          </a:p>
        </p:txBody>
      </p:sp>
      <p:pic>
        <p:nvPicPr>
          <p:cNvPr id="51" name="Picture 50">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Tree>
    <p:extLst>
      <p:ext uri="{BB962C8B-B14F-4D97-AF65-F5344CB8AC3E}">
        <p14:creationId xmlns:p14="http://schemas.microsoft.com/office/powerpoint/2010/main" val="2154685806"/>
      </p:ext>
    </p:extLst>
  </p:cSld>
  <p:clrMapOvr>
    <a:masterClrMapping/>
  </p:clrMapOvr>
  <mc:AlternateContent xmlns:mc="http://schemas.openxmlformats.org/markup-compatibility/2006" xmlns:p14="http://schemas.microsoft.com/office/powerpoint/2010/main">
    <mc:Choice Requires="p14">
      <p:transition spd="slow" p14:dur="12250" advClick="0" advTm="25000"/>
    </mc:Choice>
    <mc:Fallback xmlns="">
      <p:transition spd="slow" advClick="0" advTm="2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51"/>
                                        </p:tgtEl>
                                        <p:attrNameLst>
                                          <p:attrName>style.visibility</p:attrName>
                                        </p:attrNameLst>
                                      </p:cBhvr>
                                      <p:to>
                                        <p:strVal val="visible"/>
                                      </p:to>
                                    </p:set>
                                    <p:animEffect transition="in" filter="fade">
                                      <p:cBhvr>
                                        <p:cTn id="7" dur="700"/>
                                        <p:tgtEl>
                                          <p:spTgt spid="51"/>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49"/>
                                        </p:tgtEl>
                                        <p:attrNameLst>
                                          <p:attrName>style.visibility</p:attrName>
                                        </p:attrNameLst>
                                      </p:cBhvr>
                                      <p:to>
                                        <p:strVal val="visible"/>
                                      </p:to>
                                    </p:set>
                                    <p:animEffect transition="in" filter="fade">
                                      <p:cBhvr>
                                        <p:cTn id="13" dur="7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310E06F9-9F12-4D1B-92C0-4B30818D0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0" name="Rectangle 29">
            <a:extLst>
              <a:ext uri="{FF2B5EF4-FFF2-40B4-BE49-F238E27FC236}">
                <a16:creationId xmlns:a16="http://schemas.microsoft.com/office/drawing/2014/main" id="{7DA29CF3-8B8B-4DDF-A19B-72E0059DD5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2" name="Rectangle 31">
            <a:extLst>
              <a:ext uri="{FF2B5EF4-FFF2-40B4-BE49-F238E27FC236}">
                <a16:creationId xmlns:a16="http://schemas.microsoft.com/office/drawing/2014/main" id="{CDC57656-A01F-4B32-B5C4-D171EDC97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85402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4" name="Rectangle 33">
            <a:extLst>
              <a:ext uri="{FF2B5EF4-FFF2-40B4-BE49-F238E27FC236}">
                <a16:creationId xmlns:a16="http://schemas.microsoft.com/office/drawing/2014/main" id="{CDEA49F7-1946-40FE-ACF9-81D0AC97C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5" y="1"/>
            <a:ext cx="12191999" cy="3865683"/>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6ACFCCB5-50DC-40DB-91C7-13904EF6C45B}"/>
              </a:ext>
            </a:extLst>
          </p:cNvPr>
          <p:cNvSpPr>
            <a:spLocks noGrp="1"/>
          </p:cNvSpPr>
          <p:nvPr>
            <p:ph type="ctrTitle"/>
          </p:nvPr>
        </p:nvSpPr>
        <p:spPr>
          <a:xfrm>
            <a:off x="56950" y="1399032"/>
            <a:ext cx="7816505" cy="1351722"/>
          </a:xfrm>
        </p:spPr>
        <p:txBody>
          <a:bodyPr anchor="b">
            <a:normAutofit/>
          </a:bodyPr>
          <a:lstStyle/>
          <a:p>
            <a:pPr algn="l"/>
            <a:r>
              <a:rPr lang="de-DE" sz="3800" dirty="0">
                <a:latin typeface="Verdana"/>
                <a:ea typeface="Verdana"/>
                <a:cs typeface="Verdana"/>
              </a:rPr>
              <a:t>Ziel meiner </a:t>
            </a:r>
            <a:br>
              <a:rPr lang="de-DE" sz="3800" dirty="0">
                <a:latin typeface="Verdana"/>
                <a:ea typeface="Verdana"/>
                <a:cs typeface="Verdana"/>
              </a:rPr>
            </a:br>
            <a:r>
              <a:rPr lang="de-DE" sz="3800" dirty="0">
                <a:latin typeface="Verdana"/>
                <a:ea typeface="Verdana"/>
                <a:cs typeface="Verdana"/>
              </a:rPr>
              <a:t>Klangschalen- Meditationen</a:t>
            </a:r>
          </a:p>
        </p:txBody>
      </p:sp>
      <p:sp>
        <p:nvSpPr>
          <p:cNvPr id="3" name="Untertitel 2">
            <a:extLst>
              <a:ext uri="{FF2B5EF4-FFF2-40B4-BE49-F238E27FC236}">
                <a16:creationId xmlns:a16="http://schemas.microsoft.com/office/drawing/2014/main" id="{F20AAED3-26F8-4C22-8143-FE078661D597}"/>
              </a:ext>
            </a:extLst>
          </p:cNvPr>
          <p:cNvSpPr>
            <a:spLocks noGrp="1"/>
          </p:cNvSpPr>
          <p:nvPr>
            <p:ph type="subTitle" idx="1"/>
          </p:nvPr>
        </p:nvSpPr>
        <p:spPr>
          <a:xfrm>
            <a:off x="110850" y="4094285"/>
            <a:ext cx="7655453" cy="2210020"/>
          </a:xfrm>
        </p:spPr>
        <p:txBody>
          <a:bodyPr anchor="t">
            <a:normAutofit/>
          </a:bodyPr>
          <a:lstStyle/>
          <a:p>
            <a:pPr algn="l"/>
            <a:r>
              <a:rPr lang="de-DE" sz="2200" b="1" dirty="0">
                <a:solidFill>
                  <a:schemeClr val="tx2">
                    <a:alpha val="80000"/>
                  </a:schemeClr>
                </a:solidFill>
                <a:latin typeface="Verdana"/>
                <a:ea typeface="Verdana"/>
                <a:cs typeface="Verdana"/>
              </a:rPr>
              <a:t>Die Menschen mit meiner Herzlichkeit, Offenheit und Energie zu erreichen.</a:t>
            </a:r>
          </a:p>
          <a:p>
            <a:pPr algn="l"/>
            <a:r>
              <a:rPr lang="de-DE" sz="2200" b="1" dirty="0">
                <a:solidFill>
                  <a:schemeClr val="tx2">
                    <a:alpha val="80000"/>
                  </a:schemeClr>
                </a:solidFill>
                <a:latin typeface="Verdana"/>
                <a:ea typeface="Verdana"/>
                <a:cs typeface="Verdana"/>
              </a:rPr>
              <a:t>Sie werden mit meiner Klangschalen-Meditation eine Entspannung erleben, die Sie berühren wird.</a:t>
            </a:r>
          </a:p>
          <a:p>
            <a:pPr algn="l"/>
            <a:endParaRPr lang="de-DE" sz="2200" dirty="0">
              <a:solidFill>
                <a:schemeClr val="tx2">
                  <a:alpha val="80000"/>
                </a:schemeClr>
              </a:solidFill>
            </a:endParaRPr>
          </a:p>
        </p:txBody>
      </p:sp>
      <p:pic>
        <p:nvPicPr>
          <p:cNvPr id="7" name="Grafik 6">
            <a:extLst>
              <a:ext uri="{FF2B5EF4-FFF2-40B4-BE49-F238E27FC236}">
                <a16:creationId xmlns:a16="http://schemas.microsoft.com/office/drawing/2014/main" id="{A1C1D8FA-FBA9-4FC9-9D53-B0A796CE3A2D}"/>
              </a:ext>
            </a:extLst>
          </p:cNvPr>
          <p:cNvPicPr>
            <a:picLocks noChangeAspect="1"/>
          </p:cNvPicPr>
          <p:nvPr/>
        </p:nvPicPr>
        <p:blipFill rotWithShape="1">
          <a:blip r:embed="rId3">
            <a:extLst>
              <a:ext uri="{28A0092B-C50C-407E-A947-70E740481C1C}">
                <a14:useLocalDpi xmlns:a14="http://schemas.microsoft.com/office/drawing/2010/main" val="0"/>
              </a:ext>
            </a:extLst>
          </a:blip>
          <a:srcRect l="3923" t="8269" r="11149" b="2250"/>
          <a:stretch/>
        </p:blipFill>
        <p:spPr>
          <a:xfrm>
            <a:off x="7873455" y="738208"/>
            <a:ext cx="4169982" cy="5013483"/>
          </a:xfrm>
          <a:prstGeom prst="rect">
            <a:avLst/>
          </a:prstGeom>
          <a:ln>
            <a:noFill/>
          </a:ln>
          <a:effectLst>
            <a:softEdge rad="112500"/>
          </a:effectLst>
        </p:spPr>
      </p:pic>
      <p:sp>
        <p:nvSpPr>
          <p:cNvPr id="9" name="Textfeld 8">
            <a:extLst>
              <a:ext uri="{FF2B5EF4-FFF2-40B4-BE49-F238E27FC236}">
                <a16:creationId xmlns:a16="http://schemas.microsoft.com/office/drawing/2014/main" id="{A2A85729-47DF-4FF0-A601-71F0628CCD7E}"/>
              </a:ext>
            </a:extLst>
          </p:cNvPr>
          <p:cNvSpPr txBox="1"/>
          <p:nvPr/>
        </p:nvSpPr>
        <p:spPr>
          <a:xfrm>
            <a:off x="8432819" y="5658127"/>
            <a:ext cx="3234480" cy="923330"/>
          </a:xfrm>
          <a:prstGeom prst="rect">
            <a:avLst/>
          </a:prstGeom>
          <a:noFill/>
        </p:spPr>
        <p:txBody>
          <a:bodyPr wrap="square" rtlCol="0">
            <a:spAutoFit/>
          </a:bodyPr>
          <a:lstStyle/>
          <a:p>
            <a:r>
              <a:rPr lang="de-DE" sz="3600" dirty="0">
                <a:solidFill>
                  <a:schemeClr val="tx2">
                    <a:lumMod val="90000"/>
                    <a:lumOff val="10000"/>
                  </a:schemeClr>
                </a:solidFill>
                <a:latin typeface="Monotype Corsiva" panose="03010101010201010101" pitchFamily="66" charset="0"/>
              </a:rPr>
              <a:t>Angélique Möhrle</a:t>
            </a:r>
          </a:p>
          <a:p>
            <a:endParaRPr lang="de-DE" dirty="0"/>
          </a:p>
        </p:txBody>
      </p:sp>
    </p:spTree>
    <p:extLst>
      <p:ext uri="{BB962C8B-B14F-4D97-AF65-F5344CB8AC3E}">
        <p14:creationId xmlns:p14="http://schemas.microsoft.com/office/powerpoint/2010/main" val="2373188955"/>
      </p:ext>
    </p:extLst>
  </p:cSld>
  <p:clrMapOvr>
    <a:masterClrMapping/>
  </p:clrMapOvr>
  <mc:AlternateContent xmlns:mc="http://schemas.openxmlformats.org/markup-compatibility/2006" xmlns:p14="http://schemas.microsoft.com/office/powerpoint/2010/main">
    <mc:Choice Requires="p14">
      <p:transition spd="slow" p14:dur="6250" advClick="0" advTm="13000"/>
    </mc:Choice>
    <mc:Fallback xmlns="">
      <p:transition spd="slow" advClick="0" advTm="1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anim calcmode="lin" valueType="num">
                                      <p:cBhvr>
                                        <p:cTn id="8" dur="1750" fill="hold"/>
                                        <p:tgtEl>
                                          <p:spTgt spid="7"/>
                                        </p:tgtEl>
                                        <p:attrNameLst>
                                          <p:attrName>ppt_x</p:attrName>
                                        </p:attrNameLst>
                                      </p:cBhvr>
                                      <p:tavLst>
                                        <p:tav tm="0">
                                          <p:val>
                                            <p:strVal val="#ppt_x"/>
                                          </p:val>
                                        </p:tav>
                                        <p:tav tm="100000">
                                          <p:val>
                                            <p:strVal val="#ppt_x"/>
                                          </p:val>
                                        </p:tav>
                                      </p:tavLst>
                                    </p:anim>
                                    <p:anim calcmode="lin" valueType="num">
                                      <p:cBhvr>
                                        <p:cTn id="9" dur="17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297F7562-DBE2-4729-835D-1486BBB437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627"/>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1" name="Rectangle 40">
            <a:extLst>
              <a:ext uri="{FF2B5EF4-FFF2-40B4-BE49-F238E27FC236}">
                <a16:creationId xmlns:a16="http://schemas.microsoft.com/office/drawing/2014/main" id="{DCE0245F-7D4D-413E-940B-1D9D9A171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27"/>
            <a:ext cx="12188952" cy="6858000"/>
          </a:xfrm>
          <a:prstGeom prst="rect">
            <a:avLst/>
          </a:prstGeom>
          <a:solidFill>
            <a:schemeClr val="bg2">
              <a:alpha val="61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3" name="Rectangle 42">
            <a:extLst>
              <a:ext uri="{FF2B5EF4-FFF2-40B4-BE49-F238E27FC236}">
                <a16:creationId xmlns:a16="http://schemas.microsoft.com/office/drawing/2014/main" id="{19B97BE4-8A98-49F3-8669-EAAF6D4331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390032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5" name="Rectangle 44">
            <a:extLst>
              <a:ext uri="{FF2B5EF4-FFF2-40B4-BE49-F238E27FC236}">
                <a16:creationId xmlns:a16="http://schemas.microsoft.com/office/drawing/2014/main" id="{AA090277-9074-44AA-8A49-453BF2C45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1"/>
            <a:ext cx="12191999" cy="3909853"/>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6ACFCCB5-50DC-40DB-91C7-13904EF6C45B}"/>
              </a:ext>
            </a:extLst>
          </p:cNvPr>
          <p:cNvSpPr>
            <a:spLocks noGrp="1"/>
          </p:cNvSpPr>
          <p:nvPr>
            <p:ph type="ctrTitle"/>
          </p:nvPr>
        </p:nvSpPr>
        <p:spPr>
          <a:xfrm>
            <a:off x="4603898" y="1126141"/>
            <a:ext cx="7511902" cy="1648047"/>
          </a:xfrm>
        </p:spPr>
        <p:txBody>
          <a:bodyPr anchor="b">
            <a:normAutofit/>
          </a:bodyPr>
          <a:lstStyle/>
          <a:p>
            <a:pPr algn="l"/>
            <a:r>
              <a:rPr lang="de-DE" sz="4000" dirty="0">
                <a:latin typeface="Verdana"/>
                <a:ea typeface="Verdana"/>
                <a:cs typeface="Verdana"/>
              </a:rPr>
              <a:t>Ziel meiner</a:t>
            </a:r>
            <a:br>
              <a:rPr lang="de-DE" sz="4000" dirty="0">
                <a:latin typeface="Verdana"/>
                <a:ea typeface="Verdana"/>
                <a:cs typeface="Verdana"/>
              </a:rPr>
            </a:br>
            <a:r>
              <a:rPr lang="de-DE" sz="4000" dirty="0">
                <a:latin typeface="Verdana"/>
                <a:ea typeface="Verdana"/>
                <a:cs typeface="Verdana"/>
              </a:rPr>
              <a:t>Klangschalen-Massagen</a:t>
            </a:r>
          </a:p>
        </p:txBody>
      </p:sp>
      <p:sp>
        <p:nvSpPr>
          <p:cNvPr id="3" name="Untertitel 2">
            <a:extLst>
              <a:ext uri="{FF2B5EF4-FFF2-40B4-BE49-F238E27FC236}">
                <a16:creationId xmlns:a16="http://schemas.microsoft.com/office/drawing/2014/main" id="{F20AAED3-26F8-4C22-8143-FE078661D597}"/>
              </a:ext>
            </a:extLst>
          </p:cNvPr>
          <p:cNvSpPr>
            <a:spLocks noGrp="1"/>
          </p:cNvSpPr>
          <p:nvPr>
            <p:ph type="subTitle" idx="1"/>
          </p:nvPr>
        </p:nvSpPr>
        <p:spPr>
          <a:xfrm>
            <a:off x="4603898" y="4029869"/>
            <a:ext cx="7406870" cy="2827069"/>
          </a:xfrm>
        </p:spPr>
        <p:txBody>
          <a:bodyPr anchor="t">
            <a:normAutofit fontScale="47500" lnSpcReduction="20000"/>
          </a:bodyPr>
          <a:lstStyle/>
          <a:p>
            <a:pPr algn="l">
              <a:lnSpc>
                <a:spcPct val="100000"/>
              </a:lnSpc>
            </a:pPr>
            <a:r>
              <a:rPr lang="de-DE" sz="3400" dirty="0">
                <a:solidFill>
                  <a:schemeClr val="tx2">
                    <a:alpha val="80000"/>
                  </a:schemeClr>
                </a:solidFill>
                <a:latin typeface="Verdana"/>
                <a:ea typeface="Verdana"/>
                <a:cs typeface="Verdana"/>
              </a:rPr>
              <a:t>Eine Stimulation für Körper, Geist und Seele. </a:t>
            </a:r>
          </a:p>
          <a:p>
            <a:pPr algn="l">
              <a:lnSpc>
                <a:spcPct val="100000"/>
              </a:lnSpc>
            </a:pPr>
            <a:r>
              <a:rPr lang="de-DE" sz="3400" dirty="0">
                <a:solidFill>
                  <a:schemeClr val="tx2">
                    <a:alpha val="80000"/>
                  </a:schemeClr>
                </a:solidFill>
                <a:latin typeface="Verdana"/>
                <a:ea typeface="Verdana"/>
                <a:cs typeface="Verdana"/>
              </a:rPr>
              <a:t>Die Massage wirkt sanft auf Ihre Meridiane (Energie-Leitbahnen) und die Chakren (Energie-Zentren) ein - die Blockaden lösen sich dabei.</a:t>
            </a:r>
          </a:p>
          <a:p>
            <a:pPr algn="l">
              <a:lnSpc>
                <a:spcPct val="100000"/>
              </a:lnSpc>
            </a:pPr>
            <a:r>
              <a:rPr lang="de-DE" sz="3400" dirty="0">
                <a:solidFill>
                  <a:schemeClr val="tx2">
                    <a:alpha val="80000"/>
                  </a:schemeClr>
                </a:solidFill>
                <a:latin typeface="Verdana"/>
                <a:ea typeface="Verdana"/>
                <a:cs typeface="Verdana"/>
              </a:rPr>
              <a:t>Durch die Klänge entstehenden Schwingungen in Ihrem Körper, sie wirken wie eine innere Massage Ihrer Körperzellen.</a:t>
            </a:r>
          </a:p>
          <a:p>
            <a:pPr algn="l">
              <a:lnSpc>
                <a:spcPct val="100000"/>
              </a:lnSpc>
            </a:pPr>
            <a:r>
              <a:rPr lang="de-DE" sz="3400" dirty="0">
                <a:solidFill>
                  <a:schemeClr val="tx2">
                    <a:alpha val="80000"/>
                  </a:schemeClr>
                </a:solidFill>
                <a:latin typeface="Verdana"/>
                <a:ea typeface="Verdana"/>
                <a:cs typeface="Verdana"/>
              </a:rPr>
              <a:t>Die Klangschalen werden auf den bekleideten Körper aufgesetzt, angeschlagen und über dem Körper gehalten.</a:t>
            </a:r>
          </a:p>
          <a:p>
            <a:pPr algn="l">
              <a:lnSpc>
                <a:spcPct val="100000"/>
              </a:lnSpc>
            </a:pPr>
            <a:r>
              <a:rPr lang="de-DE" sz="3400" dirty="0">
                <a:solidFill>
                  <a:schemeClr val="tx2">
                    <a:alpha val="80000"/>
                  </a:schemeClr>
                </a:solidFill>
                <a:latin typeface="Verdana"/>
                <a:ea typeface="Verdana"/>
                <a:cs typeface="Verdana"/>
              </a:rPr>
              <a:t>Die Massage eignet sich sowohl für Erwachsene als auch für Kinder und Jugendliche.</a:t>
            </a:r>
          </a:p>
          <a:p>
            <a:pPr algn="l">
              <a:lnSpc>
                <a:spcPct val="100000"/>
              </a:lnSpc>
            </a:pPr>
            <a:endParaRPr lang="de-DE" sz="1700" dirty="0">
              <a:solidFill>
                <a:schemeClr val="tx2">
                  <a:alpha val="80000"/>
                </a:schemeClr>
              </a:solidFill>
            </a:endParaRPr>
          </a:p>
        </p:txBody>
      </p:sp>
      <p:pic>
        <p:nvPicPr>
          <p:cNvPr id="7" name="Grafik 6">
            <a:extLst>
              <a:ext uri="{FF2B5EF4-FFF2-40B4-BE49-F238E27FC236}">
                <a16:creationId xmlns:a16="http://schemas.microsoft.com/office/drawing/2014/main" id="{A1C1D8FA-FBA9-4FC9-9D53-B0A796CE3A2D}"/>
              </a:ext>
            </a:extLst>
          </p:cNvPr>
          <p:cNvPicPr>
            <a:picLocks noChangeAspect="1"/>
          </p:cNvPicPr>
          <p:nvPr/>
        </p:nvPicPr>
        <p:blipFill>
          <a:blip r:embed="rId3">
            <a:extLst>
              <a:ext uri="{28A0092B-C50C-407E-A947-70E740481C1C}">
                <a14:useLocalDpi xmlns:a14="http://schemas.microsoft.com/office/drawing/2010/main" val="0"/>
              </a:ext>
            </a:extLst>
          </a:blip>
          <a:srcRect l="21856" r="21856"/>
          <a:stretch/>
        </p:blipFill>
        <p:spPr>
          <a:xfrm>
            <a:off x="286384" y="1347060"/>
            <a:ext cx="4139330" cy="4908692"/>
          </a:xfrm>
          <a:prstGeom prst="rect">
            <a:avLst/>
          </a:prstGeom>
          <a:ln>
            <a:noFill/>
          </a:ln>
          <a:effectLst>
            <a:softEdge rad="112500"/>
          </a:effectLst>
        </p:spPr>
      </p:pic>
    </p:spTree>
    <p:extLst>
      <p:ext uri="{BB962C8B-B14F-4D97-AF65-F5344CB8AC3E}">
        <p14:creationId xmlns:p14="http://schemas.microsoft.com/office/powerpoint/2010/main" val="2892763913"/>
      </p:ext>
    </p:extLst>
  </p:cSld>
  <p:clrMapOvr>
    <a:masterClrMapping/>
  </p:clrMapOvr>
  <mc:AlternateContent xmlns:mc="http://schemas.openxmlformats.org/markup-compatibility/2006" xmlns:p14="http://schemas.microsoft.com/office/powerpoint/2010/main">
    <mc:Choice Requires="p14">
      <p:transition spd="slow" p14:dur="12000" advClick="0" advTm="18000"/>
    </mc:Choice>
    <mc:Fallback xmlns="">
      <p:transition spd="slow" advClick="0" advTm="1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anim calcmode="lin" valueType="num">
                                      <p:cBhvr>
                                        <p:cTn id="8" dur="1750" fill="hold"/>
                                        <p:tgtEl>
                                          <p:spTgt spid="7"/>
                                        </p:tgtEl>
                                        <p:attrNameLst>
                                          <p:attrName>ppt_x</p:attrName>
                                        </p:attrNameLst>
                                      </p:cBhvr>
                                      <p:tavLst>
                                        <p:tav tm="0">
                                          <p:val>
                                            <p:strVal val="#ppt_x"/>
                                          </p:val>
                                        </p:tav>
                                        <p:tav tm="100000">
                                          <p:val>
                                            <p:strVal val="#ppt_x"/>
                                          </p:val>
                                        </p:tav>
                                      </p:tavLst>
                                    </p:anim>
                                    <p:anim calcmode="lin" valueType="num">
                                      <p:cBhvr>
                                        <p:cTn id="9" dur="17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87" name="Picture 86">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89" name="Rectangle 88">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91" name="Rectangle 90">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93" name="Rectangle 92">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1752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95" name="Rectangle 94">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7" y="0"/>
            <a:ext cx="12191999" cy="2217528"/>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6ACFCCB5-50DC-40DB-91C7-13904EF6C45B}"/>
              </a:ext>
            </a:extLst>
          </p:cNvPr>
          <p:cNvSpPr>
            <a:spLocks noGrp="1"/>
          </p:cNvSpPr>
          <p:nvPr>
            <p:ph type="ctrTitle"/>
          </p:nvPr>
        </p:nvSpPr>
        <p:spPr>
          <a:xfrm>
            <a:off x="838200" y="381000"/>
            <a:ext cx="10003218" cy="1600124"/>
          </a:xfrm>
        </p:spPr>
        <p:txBody>
          <a:bodyPr vert="horz" lIns="91440" tIns="45720" rIns="91440" bIns="45720" rtlCol="0" anchor="ctr">
            <a:normAutofit/>
          </a:bodyPr>
          <a:lstStyle/>
          <a:p>
            <a:pPr algn="l"/>
            <a:r>
              <a:rPr lang="en-US" dirty="0">
                <a:latin typeface="Verdana" panose="020B0604030504040204" pitchFamily="34" charset="0"/>
                <a:ea typeface="Verdana" panose="020B0604030504040204" pitchFamily="34" charset="0"/>
              </a:rPr>
              <a:t>Klangschalen in </a:t>
            </a:r>
            <a:r>
              <a:rPr lang="en-US" dirty="0" err="1">
                <a:latin typeface="Verdana" panose="020B0604030504040204" pitchFamily="34" charset="0"/>
                <a:ea typeface="Verdana" panose="020B0604030504040204" pitchFamily="34" charset="0"/>
              </a:rPr>
              <a:t>Reha-Kliniken</a:t>
            </a:r>
            <a:endParaRPr lang="en-US" dirty="0">
              <a:latin typeface="Verdana" panose="020B0604030504040204" pitchFamily="34" charset="0"/>
              <a:ea typeface="Verdana" panose="020B0604030504040204" pitchFamily="34" charset="0"/>
            </a:endParaRPr>
          </a:p>
        </p:txBody>
      </p:sp>
      <p:sp>
        <p:nvSpPr>
          <p:cNvPr id="3" name="Untertitel 2">
            <a:extLst>
              <a:ext uri="{FF2B5EF4-FFF2-40B4-BE49-F238E27FC236}">
                <a16:creationId xmlns:a16="http://schemas.microsoft.com/office/drawing/2014/main" id="{F20AAED3-26F8-4C22-8143-FE078661D597}"/>
              </a:ext>
            </a:extLst>
          </p:cNvPr>
          <p:cNvSpPr>
            <a:spLocks noGrp="1"/>
          </p:cNvSpPr>
          <p:nvPr>
            <p:ph type="subTitle" idx="1"/>
          </p:nvPr>
        </p:nvSpPr>
        <p:spPr>
          <a:xfrm>
            <a:off x="203961" y="2362124"/>
            <a:ext cx="6786916" cy="4495876"/>
          </a:xfrm>
        </p:spPr>
        <p:txBody>
          <a:bodyPr vert="horz" lIns="91440" tIns="45720" rIns="91440" bIns="45720" rtlCol="0" anchor="ctr">
            <a:normAutofit fontScale="92500" lnSpcReduction="10000"/>
          </a:bodyPr>
          <a:lstStyle/>
          <a:p>
            <a:pPr algn="l"/>
            <a:endParaRPr lang="en-US" sz="1800" u="sng" dirty="0">
              <a:solidFill>
                <a:schemeClr val="tx2"/>
              </a:solidFill>
            </a:endParaRPr>
          </a:p>
          <a:p>
            <a:pPr algn="l"/>
            <a:r>
              <a:rPr lang="de-DE" sz="1800" dirty="0">
                <a:solidFill>
                  <a:schemeClr val="tx2"/>
                </a:solidFill>
                <a:latin typeface="Verdana" panose="020B0604030504040204" pitchFamily="34" charset="0"/>
                <a:ea typeface="Verdana" panose="020B0604030504040204" pitchFamily="34" charset="0"/>
              </a:rPr>
              <a:t>Die Schalen werden nacheinander bzw. überlappend intoniert, d.h. mit einem Klöppel angeschlagen. Durch die Vibration entwickelt sich ein Klangteppich verschiedener Frequenzen, da die Messingschalen gleichzeitig mehrere Obertöne erzeugen. </a:t>
            </a:r>
          </a:p>
          <a:p>
            <a:pPr algn="l"/>
            <a:r>
              <a:rPr lang="de-DE" sz="1800" dirty="0">
                <a:solidFill>
                  <a:schemeClr val="tx2"/>
                </a:solidFill>
                <a:latin typeface="Verdana" panose="020B0604030504040204" pitchFamily="34" charset="0"/>
                <a:ea typeface="Verdana" panose="020B0604030504040204" pitchFamily="34" charset="0"/>
              </a:rPr>
              <a:t>Diese Vielzahl von Tonfrequenzen überträgt sich auf die Nerven der Patientinnen/Patienten. Die Entspannung, die dadurch ausgelöst wird,  ist für die Menschen ausgesprochen wohltuend und intensiver als bei herkömmlichen Entspannungsverfahren. </a:t>
            </a:r>
          </a:p>
          <a:p>
            <a:pPr algn="l"/>
            <a:r>
              <a:rPr lang="de-DE" sz="1800" dirty="0">
                <a:solidFill>
                  <a:schemeClr val="tx2"/>
                </a:solidFill>
                <a:latin typeface="Verdana" panose="020B0604030504040204" pitchFamily="34" charset="0"/>
                <a:ea typeface="Verdana" panose="020B0604030504040204" pitchFamily="34" charset="0"/>
              </a:rPr>
              <a:t>Während eines Aufenthalts in der Reha-Klinik erhalten die Patientinnen/Patienten drei Sitzungen über jeweils 45 Minuten. </a:t>
            </a:r>
          </a:p>
          <a:p>
            <a:pPr algn="l"/>
            <a:r>
              <a:rPr lang="de-DE" sz="1800" b="1" dirty="0">
                <a:solidFill>
                  <a:schemeClr val="tx2"/>
                </a:solidFill>
                <a:latin typeface="Verdana" panose="020B0604030504040204" pitchFamily="34" charset="0"/>
                <a:ea typeface="Verdana" panose="020B0604030504040204" pitchFamily="34" charset="0"/>
              </a:rPr>
              <a:t>AUCH FÜR IHRE MITARBEITER BESTENS GEEIGNET!</a:t>
            </a:r>
          </a:p>
          <a:p>
            <a:pPr algn="l"/>
            <a:endParaRPr lang="de-DE" sz="1800" dirty="0">
              <a:solidFill>
                <a:schemeClr val="tx2"/>
              </a:solidFill>
              <a:latin typeface="Verdana" panose="020B0604030504040204" pitchFamily="34" charset="0"/>
              <a:ea typeface="Verdana" panose="020B0604030504040204" pitchFamily="34" charset="0"/>
            </a:endParaRPr>
          </a:p>
          <a:p>
            <a:pPr indent="-228600" algn="l">
              <a:buFont typeface="Arial" panose="020B0604020202020204" pitchFamily="34" charset="0"/>
              <a:buChar char="•"/>
            </a:pPr>
            <a:endParaRPr lang="en-US" sz="1800" dirty="0">
              <a:solidFill>
                <a:schemeClr val="tx2"/>
              </a:solidFill>
            </a:endParaRPr>
          </a:p>
        </p:txBody>
      </p:sp>
      <p:pic>
        <p:nvPicPr>
          <p:cNvPr id="7" name="Grafik 6">
            <a:extLst>
              <a:ext uri="{FF2B5EF4-FFF2-40B4-BE49-F238E27FC236}">
                <a16:creationId xmlns:a16="http://schemas.microsoft.com/office/drawing/2014/main" id="{E8E13684-BC73-457E-9FFC-5AADCAC42442}"/>
              </a:ext>
            </a:extLst>
          </p:cNvPr>
          <p:cNvPicPr>
            <a:picLocks noChangeAspect="1"/>
          </p:cNvPicPr>
          <p:nvPr/>
        </p:nvPicPr>
        <p:blipFill>
          <a:blip r:embed="rId4">
            <a:extLst>
              <a:ext uri="{28A0092B-C50C-407E-A947-70E740481C1C}">
                <a14:useLocalDpi xmlns:a14="http://schemas.microsoft.com/office/drawing/2010/main" val="0"/>
              </a:ext>
            </a:extLst>
          </a:blip>
          <a:srcRect l="11330" r="11330"/>
          <a:stretch/>
        </p:blipFill>
        <p:spPr>
          <a:xfrm>
            <a:off x="6993925" y="2362123"/>
            <a:ext cx="4815015" cy="4150504"/>
          </a:xfrm>
          <a:prstGeom prst="rect">
            <a:avLst/>
          </a:prstGeom>
          <a:ln>
            <a:noFill/>
          </a:ln>
          <a:effectLst>
            <a:softEdge rad="112500"/>
          </a:effectLst>
        </p:spPr>
      </p:pic>
    </p:spTree>
    <p:extLst>
      <p:ext uri="{BB962C8B-B14F-4D97-AF65-F5344CB8AC3E}">
        <p14:creationId xmlns:p14="http://schemas.microsoft.com/office/powerpoint/2010/main" val="332490447"/>
      </p:ext>
    </p:extLst>
  </p:cSld>
  <p:clrMapOvr>
    <a:masterClrMapping/>
  </p:clrMapOvr>
  <mc:AlternateContent xmlns:mc="http://schemas.openxmlformats.org/markup-compatibility/2006" xmlns:p14="http://schemas.microsoft.com/office/powerpoint/2010/main">
    <mc:Choice Requires="p14">
      <p:transition spd="slow" p14:dur="14000" advClick="0" advTm="22000"/>
    </mc:Choice>
    <mc:Fallback xmlns="">
      <p:transition spd="slow" advClick="0" advTm="2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750"/>
                                        <p:tgtEl>
                                          <p:spTgt spid="7"/>
                                        </p:tgtEl>
                                      </p:cBhvr>
                                    </p:animEffect>
                                    <p:anim calcmode="lin" valueType="num">
                                      <p:cBhvr>
                                        <p:cTn id="8" dur="1750" fill="hold"/>
                                        <p:tgtEl>
                                          <p:spTgt spid="7"/>
                                        </p:tgtEl>
                                        <p:attrNameLst>
                                          <p:attrName>ppt_x</p:attrName>
                                        </p:attrNameLst>
                                      </p:cBhvr>
                                      <p:tavLst>
                                        <p:tav tm="0">
                                          <p:val>
                                            <p:strVal val="#ppt_x"/>
                                          </p:val>
                                        </p:tav>
                                        <p:tav tm="100000">
                                          <p:val>
                                            <p:strVal val="#ppt_x"/>
                                          </p:val>
                                        </p:tav>
                                      </p:tavLst>
                                    </p:anim>
                                    <p:anim calcmode="lin" valueType="num">
                                      <p:cBhvr>
                                        <p:cTn id="9" dur="17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386E3B-C08C-4548-B8A6-F58D511AE1E6}"/>
              </a:ext>
            </a:extLst>
          </p:cNvPr>
          <p:cNvSpPr>
            <a:spLocks noGrp="1"/>
          </p:cNvSpPr>
          <p:nvPr>
            <p:ph type="ctrTitle"/>
          </p:nvPr>
        </p:nvSpPr>
        <p:spPr>
          <a:xfrm>
            <a:off x="2317473" y="977396"/>
            <a:ext cx="7557053" cy="996121"/>
          </a:xfrm>
        </p:spPr>
        <p:txBody>
          <a:bodyPr/>
          <a:lstStyle/>
          <a:p>
            <a:r>
              <a:rPr lang="de-DE" dirty="0">
                <a:latin typeface="Verdana" panose="020B0604030504040204" pitchFamily="34" charset="0"/>
                <a:ea typeface="Verdana" panose="020B0604030504040204" pitchFamily="34" charset="0"/>
              </a:rPr>
              <a:t>Klangzeit ist Seelenzeit</a:t>
            </a:r>
          </a:p>
        </p:txBody>
      </p:sp>
      <p:sp>
        <p:nvSpPr>
          <p:cNvPr id="3" name="Untertitel 2">
            <a:extLst>
              <a:ext uri="{FF2B5EF4-FFF2-40B4-BE49-F238E27FC236}">
                <a16:creationId xmlns:a16="http://schemas.microsoft.com/office/drawing/2014/main" id="{2B59A00B-BDA8-463C-859A-E880B10D6E07}"/>
              </a:ext>
            </a:extLst>
          </p:cNvPr>
          <p:cNvSpPr>
            <a:spLocks noGrp="1"/>
          </p:cNvSpPr>
          <p:nvPr>
            <p:ph type="subTitle" idx="1"/>
          </p:nvPr>
        </p:nvSpPr>
        <p:spPr>
          <a:xfrm>
            <a:off x="1702072" y="3260035"/>
            <a:ext cx="8787847" cy="2435087"/>
          </a:xfrm>
        </p:spPr>
        <p:txBody>
          <a:bodyPr>
            <a:normAutofit fontScale="25000" lnSpcReduction="20000"/>
          </a:bodyPr>
          <a:lstStyle/>
          <a:p>
            <a:pPr algn="l"/>
            <a:r>
              <a:rPr lang="de-DE" sz="8000" dirty="0"/>
              <a:t>&gt; Ein weiteres unterstützendes Behandlungsangebot.</a:t>
            </a:r>
          </a:p>
          <a:p>
            <a:pPr algn="l"/>
            <a:r>
              <a:rPr lang="de-DE" sz="8000" dirty="0"/>
              <a:t>&gt; Für jedes Alter Entspannung und Wohlbefinden pur.</a:t>
            </a:r>
          </a:p>
          <a:p>
            <a:pPr algn="l"/>
            <a:r>
              <a:rPr lang="de-DE" sz="8000" dirty="0"/>
              <a:t>&gt; Absolut im Trend der Zeit.</a:t>
            </a:r>
          </a:p>
          <a:p>
            <a:pPr algn="l"/>
            <a:r>
              <a:rPr lang="de-DE" sz="8000" dirty="0"/>
              <a:t>&gt; Die Patientinnen/Patienten fühlen sich entspannt und insgesamt wohler.</a:t>
            </a:r>
          </a:p>
          <a:p>
            <a:pPr algn="l"/>
            <a:r>
              <a:rPr lang="de-DE" sz="8000" dirty="0"/>
              <a:t>&gt; Absolut nur positive Nebenwirkungen.</a:t>
            </a:r>
          </a:p>
          <a:p>
            <a:pPr algn="l"/>
            <a:r>
              <a:rPr lang="de-DE" sz="8000" dirty="0"/>
              <a:t>&gt; Ein ganz besonderes Alleinstellungsmerkmal in Ihrer Klinik!</a:t>
            </a:r>
          </a:p>
          <a:p>
            <a:pPr algn="l"/>
            <a:endParaRPr lang="de-DE" sz="6400" dirty="0"/>
          </a:p>
          <a:p>
            <a:endParaRPr lang="de-DE" dirty="0"/>
          </a:p>
        </p:txBody>
      </p:sp>
      <p:sp>
        <p:nvSpPr>
          <p:cNvPr id="4" name="Textfeld 3">
            <a:extLst>
              <a:ext uri="{FF2B5EF4-FFF2-40B4-BE49-F238E27FC236}">
                <a16:creationId xmlns:a16="http://schemas.microsoft.com/office/drawing/2014/main" id="{9A40571E-BFA5-4533-A2EF-876208E25872}"/>
              </a:ext>
            </a:extLst>
          </p:cNvPr>
          <p:cNvSpPr txBox="1"/>
          <p:nvPr/>
        </p:nvSpPr>
        <p:spPr>
          <a:xfrm>
            <a:off x="2035860" y="2077278"/>
            <a:ext cx="8120273" cy="461665"/>
          </a:xfrm>
          <a:prstGeom prst="rect">
            <a:avLst/>
          </a:prstGeom>
          <a:noFill/>
        </p:spPr>
        <p:txBody>
          <a:bodyPr wrap="square" rtlCol="0">
            <a:spAutoFit/>
          </a:bodyPr>
          <a:lstStyle/>
          <a:p>
            <a:r>
              <a:rPr lang="de-DE" sz="2400" u="sng" dirty="0">
                <a:solidFill>
                  <a:schemeClr val="bg1"/>
                </a:solidFill>
                <a:latin typeface="Verdana" panose="020B0604030504040204" pitchFamily="34" charset="0"/>
                <a:ea typeface="Verdana" panose="020B0604030504040204" pitchFamily="34" charset="0"/>
              </a:rPr>
              <a:t>Warum Klangschalenbehandlungen in Ihrer Klinik ?</a:t>
            </a:r>
          </a:p>
        </p:txBody>
      </p:sp>
    </p:spTree>
    <p:extLst>
      <p:ext uri="{BB962C8B-B14F-4D97-AF65-F5344CB8AC3E}">
        <p14:creationId xmlns:p14="http://schemas.microsoft.com/office/powerpoint/2010/main" val="4219709178"/>
      </p:ext>
    </p:extLst>
  </p:cSld>
  <p:clrMapOvr>
    <a:masterClrMapping/>
  </p:clrMapOvr>
  <mc:AlternateContent xmlns:mc="http://schemas.openxmlformats.org/markup-compatibility/2006" xmlns:p14="http://schemas.microsoft.com/office/powerpoint/2010/main">
    <mc:Choice Requires="p14">
      <p:transition spd="slow" p14:dur="9000" advClick="0" advTm="14000"/>
    </mc:Choice>
    <mc:Fallback xmlns="">
      <p:transition spd="slow" advClick="0" advTm="1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4">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7" name="Rectangle 46">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9" name="Picture 48">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43976" y="-43974"/>
            <a:ext cx="1447800" cy="1535750"/>
          </a:xfrm>
          <a:prstGeom prst="rect">
            <a:avLst/>
          </a:prstGeom>
        </p:spPr>
      </p:pic>
      <p:sp>
        <p:nvSpPr>
          <p:cNvPr id="2" name="Title 1"/>
          <p:cNvSpPr>
            <a:spLocks noGrp="1"/>
          </p:cNvSpPr>
          <p:nvPr>
            <p:ph type="ctrTitle"/>
          </p:nvPr>
        </p:nvSpPr>
        <p:spPr>
          <a:xfrm>
            <a:off x="2774246" y="520899"/>
            <a:ext cx="6984884" cy="674226"/>
          </a:xfrm>
        </p:spPr>
        <p:txBody>
          <a:bodyPr vert="horz" lIns="91440" tIns="45720" rIns="91440" bIns="45720" rtlCol="0" anchor="b">
            <a:noAutofit/>
          </a:bodyPr>
          <a:lstStyle/>
          <a:p>
            <a:r>
              <a:rPr lang="en-US" u="sng" dirty="0">
                <a:solidFill>
                  <a:schemeClr val="tx2"/>
                </a:solidFill>
                <a:latin typeface="Verdana"/>
                <a:ea typeface="Verdana"/>
                <a:cs typeface="Verdana"/>
              </a:rPr>
              <a:t>Mein Angebot für Sie</a:t>
            </a:r>
            <a:endParaRPr lang="en-US" b="1" u="sng" dirty="0">
              <a:solidFill>
                <a:schemeClr val="tx2"/>
              </a:solidFill>
              <a:latin typeface="Verdana"/>
              <a:ea typeface="Verdana"/>
              <a:cs typeface="Verdana"/>
            </a:endParaRPr>
          </a:p>
        </p:txBody>
      </p:sp>
      <p:sp>
        <p:nvSpPr>
          <p:cNvPr id="3" name="Subtitle 2"/>
          <p:cNvSpPr>
            <a:spLocks noGrp="1"/>
          </p:cNvSpPr>
          <p:nvPr>
            <p:ph type="subTitle" idx="1"/>
          </p:nvPr>
        </p:nvSpPr>
        <p:spPr>
          <a:xfrm>
            <a:off x="1540764" y="1716025"/>
            <a:ext cx="9107424" cy="3443366"/>
          </a:xfrm>
        </p:spPr>
        <p:txBody>
          <a:bodyPr vert="horz" lIns="91440" tIns="45720" rIns="91440" bIns="45720" rtlCol="0" anchor="t">
            <a:normAutofit lnSpcReduction="10000"/>
          </a:bodyPr>
          <a:lstStyle/>
          <a:p>
            <a:r>
              <a:rPr lang="de-DE" sz="2800" b="1" dirty="0">
                <a:solidFill>
                  <a:schemeClr val="tx2"/>
                </a:solidFill>
                <a:latin typeface="Verdana"/>
                <a:ea typeface="Verdana"/>
                <a:cs typeface="Verdana"/>
              </a:rPr>
              <a:t>45 Min. Klangschalengruppen-Meditation </a:t>
            </a:r>
          </a:p>
          <a:p>
            <a:r>
              <a:rPr lang="de-DE" sz="2800" b="1" dirty="0">
                <a:solidFill>
                  <a:schemeClr val="tx2"/>
                </a:solidFill>
                <a:latin typeface="Verdana"/>
                <a:ea typeface="Verdana"/>
                <a:cs typeface="Verdana"/>
              </a:rPr>
              <a:t>ab 4 Teilnehmer/innen</a:t>
            </a:r>
          </a:p>
          <a:p>
            <a:r>
              <a:rPr lang="de-DE" sz="2800" b="1" dirty="0">
                <a:solidFill>
                  <a:schemeClr val="tx2"/>
                </a:solidFill>
                <a:latin typeface="Verdana"/>
                <a:ea typeface="Verdana"/>
                <a:cs typeface="Verdana"/>
              </a:rPr>
              <a:t>Pro Teilnehmer/in 15,00 €</a:t>
            </a:r>
          </a:p>
          <a:p>
            <a:endParaRPr lang="de-DE" sz="2800" b="1" dirty="0">
              <a:solidFill>
                <a:schemeClr val="tx2"/>
              </a:solidFill>
              <a:latin typeface="Verdana"/>
              <a:ea typeface="Verdana"/>
              <a:cs typeface="Verdana"/>
            </a:endParaRPr>
          </a:p>
          <a:p>
            <a:r>
              <a:rPr lang="de-DE" sz="2800" b="1" dirty="0">
                <a:solidFill>
                  <a:schemeClr val="tx2"/>
                </a:solidFill>
                <a:latin typeface="Verdana"/>
                <a:ea typeface="Verdana"/>
                <a:cs typeface="Verdana"/>
              </a:rPr>
              <a:t>45 Min. Klangschalen-Einzelmassage</a:t>
            </a:r>
          </a:p>
          <a:p>
            <a:r>
              <a:rPr lang="de-DE" sz="2800" b="1" dirty="0">
                <a:solidFill>
                  <a:schemeClr val="tx2"/>
                </a:solidFill>
                <a:latin typeface="Verdana"/>
                <a:ea typeface="Verdana"/>
                <a:cs typeface="Verdana"/>
              </a:rPr>
              <a:t> 77,00 € </a:t>
            </a:r>
            <a:endParaRPr lang="en-US" sz="2800" b="1" dirty="0">
              <a:solidFill>
                <a:schemeClr val="tx2"/>
              </a:solidFill>
              <a:latin typeface="Verdana"/>
              <a:ea typeface="Verdana"/>
              <a:cs typeface="Verdana"/>
            </a:endParaRPr>
          </a:p>
        </p:txBody>
      </p:sp>
      <p:pic>
        <p:nvPicPr>
          <p:cNvPr id="51" name="Picture 50">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
        <p:nvSpPr>
          <p:cNvPr id="6" name="Textfeld 5">
            <a:extLst>
              <a:ext uri="{FF2B5EF4-FFF2-40B4-BE49-F238E27FC236}">
                <a16:creationId xmlns:a16="http://schemas.microsoft.com/office/drawing/2014/main" id="{D2B20326-EE13-473E-A878-3C91E7EE80EE}"/>
              </a:ext>
            </a:extLst>
          </p:cNvPr>
          <p:cNvSpPr txBox="1"/>
          <p:nvPr/>
        </p:nvSpPr>
        <p:spPr>
          <a:xfrm>
            <a:off x="662940" y="5531642"/>
            <a:ext cx="10863072" cy="954107"/>
          </a:xfrm>
          <a:prstGeom prst="rect">
            <a:avLst/>
          </a:prstGeom>
          <a:noFill/>
        </p:spPr>
        <p:txBody>
          <a:bodyPr wrap="square" rtlCol="0">
            <a:spAutoFit/>
          </a:bodyPr>
          <a:lstStyle/>
          <a:p>
            <a:pPr algn="ctr"/>
            <a:r>
              <a:rPr lang="de-DE" sz="2800" b="1" i="1" dirty="0">
                <a:solidFill>
                  <a:schemeClr val="tx2"/>
                </a:solidFill>
                <a:latin typeface="Verdana" panose="020B0604030504040204" pitchFamily="34" charset="0"/>
                <a:ea typeface="Verdana" panose="020B0604030504040204" pitchFamily="34" charset="0"/>
              </a:rPr>
              <a:t>Für Ihre Mitarbeiter gibt es einmal im Monat eine kostenfreie Gruppenklangschalen-Meditation</a:t>
            </a:r>
          </a:p>
        </p:txBody>
      </p:sp>
    </p:spTree>
    <p:extLst>
      <p:ext uri="{BB962C8B-B14F-4D97-AF65-F5344CB8AC3E}">
        <p14:creationId xmlns:p14="http://schemas.microsoft.com/office/powerpoint/2010/main" val="1292997803"/>
      </p:ext>
    </p:extLst>
  </p:cSld>
  <p:clrMapOvr>
    <a:masterClrMapping/>
  </p:clrMapOvr>
  <mc:AlternateContent xmlns:mc="http://schemas.openxmlformats.org/markup-compatibility/2006" xmlns:p14="http://schemas.microsoft.com/office/powerpoint/2010/main">
    <mc:Choice Requires="p14">
      <p:transition spd="slow" p14:dur="8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51"/>
                                        </p:tgtEl>
                                        <p:attrNameLst>
                                          <p:attrName>style.visibility</p:attrName>
                                        </p:attrNameLst>
                                      </p:cBhvr>
                                      <p:to>
                                        <p:strVal val="visible"/>
                                      </p:to>
                                    </p:set>
                                    <p:animEffect transition="in" filter="fade">
                                      <p:cBhvr>
                                        <p:cTn id="7" dur="700"/>
                                        <p:tgtEl>
                                          <p:spTgt spid="51"/>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00"/>
                                        <p:tgtEl>
                                          <p:spTgt spid="3">
                                            <p:txEl>
                                              <p:pRg st="2" end="2"/>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00"/>
                                        <p:tgtEl>
                                          <p:spTgt spid="3">
                                            <p:txEl>
                                              <p:pRg st="4" end="4"/>
                                            </p:txEl>
                                          </p:spTgt>
                                        </p:tgtEl>
                                      </p:cBhvr>
                                    </p:animEffect>
                                  </p:childTnLst>
                                </p:cTn>
                              </p:par>
                              <p:par>
                                <p:cTn id="20" presetID="10" presetClass="entr" presetSubtype="0" fill="hold" grpId="0" nodeType="withEffect">
                                  <p:stCondLst>
                                    <p:cond delay="1500"/>
                                  </p:stCondLst>
                                  <p:iterate>
                                    <p:tmPct val="10000"/>
                                  </p:iterate>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700"/>
                                        <p:tgtEl>
                                          <p:spTgt spid="3">
                                            <p:txEl>
                                              <p:pRg st="5" end="5"/>
                                            </p:txEl>
                                          </p:spTgt>
                                        </p:tgtEl>
                                      </p:cBhvr>
                                    </p:animEffect>
                                  </p:childTnLst>
                                </p:cTn>
                              </p:par>
                              <p:par>
                                <p:cTn id="23" presetID="10" presetClass="entr" presetSubtype="0" fill="hold" grpId="0" nodeType="withEffect">
                                  <p:stCondLst>
                                    <p:cond delay="1000"/>
                                  </p:stCondLst>
                                  <p:iterate>
                                    <p:tmPct val="10000"/>
                                  </p:iterate>
                                  <p:childTnLst>
                                    <p:set>
                                      <p:cBhvr>
                                        <p:cTn id="24" dur="1" fill="hold">
                                          <p:stCondLst>
                                            <p:cond delay="0"/>
                                          </p:stCondLst>
                                        </p:cTn>
                                        <p:tgtEl>
                                          <p:spTgt spid="2"/>
                                        </p:tgtEl>
                                        <p:attrNameLst>
                                          <p:attrName>style.visibility</p:attrName>
                                        </p:attrNameLst>
                                      </p:cBhvr>
                                      <p:to>
                                        <p:strVal val="visible"/>
                                      </p:to>
                                    </p:set>
                                    <p:animEffect transition="in" filter="fade">
                                      <p:cBhvr>
                                        <p:cTn id="25" dur="700"/>
                                        <p:tgtEl>
                                          <p:spTgt spid="2"/>
                                        </p:tgtEl>
                                      </p:cBhvr>
                                    </p:animEffect>
                                  </p:childTnLst>
                                </p:cTn>
                              </p:par>
                              <p:par>
                                <p:cTn id="26" presetID="10" presetClass="entr" presetSubtype="0" fill="hold" nodeType="withEffect">
                                  <p:stCondLst>
                                    <p:cond delay="0"/>
                                  </p:stCondLst>
                                  <p:iterate>
                                    <p:tmPct val="10000"/>
                                  </p:iterate>
                                  <p:childTnLst>
                                    <p:set>
                                      <p:cBhvr>
                                        <p:cTn id="27" dur="1" fill="hold">
                                          <p:stCondLst>
                                            <p:cond delay="0"/>
                                          </p:stCondLst>
                                        </p:cTn>
                                        <p:tgtEl>
                                          <p:spTgt spid="49"/>
                                        </p:tgtEl>
                                        <p:attrNameLst>
                                          <p:attrName>style.visibility</p:attrName>
                                        </p:attrNameLst>
                                      </p:cBhvr>
                                      <p:to>
                                        <p:strVal val="visible"/>
                                      </p:to>
                                    </p:set>
                                    <p:animEffect transition="in" filter="fade">
                                      <p:cBhvr>
                                        <p:cTn id="28" dur="7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482</Words>
  <Application>Microsoft Office PowerPoint</Application>
  <PresentationFormat>Breitbild</PresentationFormat>
  <Paragraphs>42</Paragraphs>
  <Slides>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Avenir Next LT Pro</vt:lpstr>
      <vt:lpstr>AvenirNext LT Pro Medium</vt:lpstr>
      <vt:lpstr>Monotype Corsiva</vt:lpstr>
      <vt:lpstr>Verdana</vt:lpstr>
      <vt:lpstr>BlockprintVTI</vt:lpstr>
      <vt:lpstr>Klangschalen Meditation &amp; Massage</vt:lpstr>
      <vt:lpstr>Erleben Sie die Heilwellen der Klangschalen</vt:lpstr>
      <vt:lpstr>Die sanften und wohltuenden Schwingungen der Klangschale breiten sich im Raum aus und treffen auf den Körper.  Sie sprechen das Urvertrauen im Menschen an.   Die sanfte Berührung der Seele findet statt. Weltweit gesehen gibt es tatsächlich mehr meditierende als nicht-meditierende Menschen. Beim Meditieren handelt es sich nicht nur um eine spirituelle Praxis, sondern ist eine wertvolle Methode, um die eigene Konzentration und Kreativität zu steigern.   Der Blick für Lösungen wird geöffnet. Wer regelmäßig meditiert, begegnet den Herausforderungen des Alltags mit mehr Widerstandskraft und Gelassenheit. Die Achtsamkeit für sich und für das Leben wird gesteigert. </vt:lpstr>
      <vt:lpstr>Ziel meiner  Klangschalen- Meditationen</vt:lpstr>
      <vt:lpstr>Ziel meiner Klangschalen-Massagen</vt:lpstr>
      <vt:lpstr>Klangschalen in Reha-Kliniken</vt:lpstr>
      <vt:lpstr>Klangzeit ist Seelenzeit</vt:lpstr>
      <vt:lpstr>Mein Angebot für Sie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Angèlique Möhrle</dc:creator>
  <cp:lastModifiedBy>Angèlique Möhrle</cp:lastModifiedBy>
  <cp:revision>156</cp:revision>
  <dcterms:created xsi:type="dcterms:W3CDTF">2013-07-15T20:26:40Z</dcterms:created>
  <dcterms:modified xsi:type="dcterms:W3CDTF">2023-09-21T16:59:13Z</dcterms:modified>
</cp:coreProperties>
</file>